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a1e91f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a1e91f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b73f7ef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b73f7ef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c099a0227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c099a0227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ec242f3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ec242f3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f919934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f9199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7d0ad55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7d0ad55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7d0ad55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97d0ad55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6f919934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6f919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ec242f3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ec242f3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815bd0e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815bd0e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815bd0e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815bd0e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7b08e22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7b08e22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7b08e22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7b08e22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7d0ad5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7d0ad5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7d0ad55e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7d0ad55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7d0ad55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97d0ad55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tensorflow/models/blob/master/research/object_detection/g3doc/tf2_detection_zoo.md" TargetMode="External"/><Relationship Id="rId4" Type="http://schemas.openxmlformats.org/officeDocument/2006/relationships/hyperlink" Target="https://www.europarl.europa.eu/RegData/etudes/STUD/2020/641530/EPRS_STU(2020)641530_EN.pdf" TargetMode="External"/><Relationship Id="rId5" Type="http://schemas.openxmlformats.org/officeDocument/2006/relationships/hyperlink" Target="https://allaboutberlin.com/guides/photography-laws-germany#how-do-i-get-permission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71250" y="1237000"/>
            <a:ext cx="78015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SzPts val="990"/>
              <a:buNone/>
            </a:pPr>
            <a:r>
              <a:rPr b="1" lang="en" sz="25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DRIVEN ADJUSTMENT OF PUBLIC IMAGES/VIDEOS FOR COMPLIANCE TO GENERAL DATA PROTECTION REGULATION (GDPR)</a:t>
            </a:r>
            <a:endParaRPr b="1" sz="452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44272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3, 2022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376250" y="2843125"/>
            <a:ext cx="27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272" y="4478775"/>
            <a:ext cx="3080725" cy="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1742750"/>
            <a:ext cx="7688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make sure that images or video that are captured follow the General Data Protection Regulations.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Link GDPR and AI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Use Computer Vision to detect and blur parts of </a:t>
            </a:r>
            <a:r>
              <a:rPr lang="en" sz="1400"/>
              <a:t>the</a:t>
            </a:r>
            <a:r>
              <a:rPr lang="en" sz="1400"/>
              <a:t> images that reveal personal identity.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Develop ML models with  a low false negative approach for </a:t>
            </a:r>
            <a:r>
              <a:rPr lang="en" sz="1400"/>
              <a:t>removing</a:t>
            </a:r>
            <a:r>
              <a:rPr lang="en" sz="1400"/>
              <a:t> the features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700"/>
              <a:t>GDPR</a:t>
            </a:r>
            <a:endParaRPr b="1"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0">
                <a:highlight>
                  <a:schemeClr val="lt1"/>
                </a:highlight>
              </a:rPr>
              <a:t>A law framed by the </a:t>
            </a:r>
            <a:r>
              <a:rPr lang="en" sz="1400">
                <a:highlight>
                  <a:schemeClr val="lt1"/>
                </a:highlight>
              </a:rPr>
              <a:t>European</a:t>
            </a:r>
            <a:r>
              <a:rPr lang="en" sz="1400">
                <a:highlight>
                  <a:schemeClr val="lt1"/>
                </a:highlight>
              </a:rPr>
              <a:t> Union (EU) to protect the fundamental rights and freedoms, particularly the right to protection of personal data of an individual.</a:t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0">
                <a:highlight>
                  <a:schemeClr val="lt1"/>
                </a:highlight>
              </a:rPr>
              <a:t>Personal Data[1] includes: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chemeClr val="lt1"/>
                </a:highlight>
              </a:rPr>
              <a:t>Facial Biometric </a:t>
            </a:r>
            <a:r>
              <a:rPr lang="en" sz="1400">
                <a:highlight>
                  <a:schemeClr val="lt1"/>
                </a:highlight>
              </a:rPr>
              <a:t>Information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chemeClr val="lt1"/>
                </a:highlight>
              </a:rPr>
              <a:t>Location Data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chemeClr val="lt1"/>
                </a:highlight>
              </a:rPr>
              <a:t>Vehicle Registration Plates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chemeClr val="lt1"/>
                </a:highlight>
              </a:rPr>
              <a:t>Important Legal Documents 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chemeClr val="lt1"/>
                </a:highlight>
              </a:rPr>
              <a:t>Online Identifier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29450" y="1774075"/>
            <a:ext cx="7688700" cy="28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German Law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per the German Law, the identity of any individual should not be revealed under any circumstances unless </a:t>
            </a:r>
            <a:r>
              <a:rPr lang="en"/>
              <a:t>consented</a:t>
            </a:r>
            <a:r>
              <a:rPr lang="en"/>
              <a:t> or for legal reason [3].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Capturing of any photo or video that intrudes into a person’s privacy is </a:t>
            </a:r>
            <a:r>
              <a:rPr lang="en">
                <a:highlight>
                  <a:schemeClr val="lt1"/>
                </a:highlight>
              </a:rPr>
              <a:t>prohibited</a:t>
            </a:r>
            <a:r>
              <a:rPr lang="en">
                <a:highlight>
                  <a:schemeClr val="lt1"/>
                </a:highlight>
              </a:rPr>
              <a:t> by law in germany.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We need to </a:t>
            </a:r>
            <a:r>
              <a:rPr lang="en">
                <a:highlight>
                  <a:schemeClr val="lt1"/>
                </a:highlight>
              </a:rPr>
              <a:t>make sure that the person can't be recognised in accordance with GDPR. Others include</a:t>
            </a:r>
            <a:endParaRPr>
              <a:highlight>
                <a:schemeClr val="lt1"/>
              </a:highlight>
            </a:endParaRPr>
          </a:p>
          <a:p>
            <a:pPr indent="-311150" lvl="1" marL="914400" rtl="0" algn="l">
              <a:spcBef>
                <a:spcPts val="120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highlight>
                  <a:schemeClr val="lt1"/>
                </a:highlight>
              </a:rPr>
              <a:t>,Tattoos</a:t>
            </a:r>
            <a:endParaRPr sz="1300">
              <a:highlight>
                <a:schemeClr val="lt1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highlight>
                  <a:schemeClr val="lt1"/>
                </a:highlight>
              </a:rPr>
              <a:t>Clothes</a:t>
            </a:r>
            <a:endParaRPr sz="1300">
              <a:highlight>
                <a:schemeClr val="lt1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highlight>
                  <a:schemeClr val="lt1"/>
                </a:highlight>
              </a:rPr>
              <a:t>Jewelry</a:t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Any Photo or Video which shows the helplessness of a person should not be shared.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2" type="body"/>
          </p:nvPr>
        </p:nvSpPr>
        <p:spPr>
          <a:xfrm>
            <a:off x="5174225" y="1352625"/>
            <a:ext cx="35928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  upto 3 Image Detection ML Models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 and blur  Objects according to GDPR such as Human Face, Vehicle Registration number and Legal Documents including Passport, Driver’s License etc.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 the AI model using CNN/OpenCV &amp; TensorFlow</a:t>
            </a:r>
            <a:endParaRPr sz="1400"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Requirement</a:t>
            </a:r>
            <a:endParaRPr/>
          </a:p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Requirement</a:t>
            </a:r>
            <a:endParaRPr/>
          </a:p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14522" l="0" r="0" t="0"/>
          <a:stretch/>
        </p:blipFill>
        <p:spPr>
          <a:xfrm>
            <a:off x="4616475" y="2452024"/>
            <a:ext cx="4527525" cy="2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650" y="0"/>
            <a:ext cx="4527525" cy="25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253400" y="8647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Tuning</a:t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2" type="body"/>
          </p:nvPr>
        </p:nvSpPr>
        <p:spPr>
          <a:xfrm>
            <a:off x="4683600" y="1718525"/>
            <a:ext cx="4248000" cy="31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order to boost model performance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Adding for more images of low performing classes to your training set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Training for Longer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Changing Architecture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798127" y="2046600"/>
            <a:ext cx="14760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4294967295" type="body"/>
          </p:nvPr>
        </p:nvSpPr>
        <p:spPr>
          <a:xfrm>
            <a:off x="664898" y="21841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>
            <a:off x="1370020" y="1457815"/>
            <a:ext cx="198900" cy="593656"/>
            <a:chOff x="777447" y="1610215"/>
            <a:chExt cx="198900" cy="593656"/>
          </a:xfrm>
        </p:grpSpPr>
        <p:cxnSp>
          <p:nvCxnSpPr>
            <p:cNvPr id="210" name="Google Shape;210;p2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1" name="Google Shape;211;p2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8"/>
          <p:cNvSpPr txBox="1"/>
          <p:nvPr>
            <p:ph idx="4294967295" type="body"/>
          </p:nvPr>
        </p:nvSpPr>
        <p:spPr>
          <a:xfrm>
            <a:off x="443925" y="1063625"/>
            <a:ext cx="2051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11 Oct-02 Nov</a:t>
            </a:r>
            <a:endParaRPr sz="1600"/>
          </a:p>
        </p:txBody>
      </p:sp>
      <p:sp>
        <p:nvSpPr>
          <p:cNvPr id="213" name="Google Shape;213;p28"/>
          <p:cNvSpPr/>
          <p:nvPr/>
        </p:nvSpPr>
        <p:spPr>
          <a:xfrm>
            <a:off x="1893226" y="2046600"/>
            <a:ext cx="16869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4294967295" type="body"/>
          </p:nvPr>
        </p:nvSpPr>
        <p:spPr>
          <a:xfrm>
            <a:off x="1995767" y="21672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Collection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5" name="Google Shape;215;p28"/>
          <p:cNvGrpSpPr/>
          <p:nvPr/>
        </p:nvGrpSpPr>
        <p:grpSpPr>
          <a:xfrm>
            <a:off x="2495032" y="2786558"/>
            <a:ext cx="198900" cy="593656"/>
            <a:chOff x="2223534" y="2938958"/>
            <a:chExt cx="198900" cy="593656"/>
          </a:xfrm>
        </p:grpSpPr>
        <p:cxnSp>
          <p:nvCxnSpPr>
            <p:cNvPr id="216" name="Google Shape;216;p2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28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8"/>
          <p:cNvSpPr txBox="1"/>
          <p:nvPr>
            <p:ph idx="4294967295" type="body"/>
          </p:nvPr>
        </p:nvSpPr>
        <p:spPr>
          <a:xfrm>
            <a:off x="1701537" y="3376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03 Nov- 15 Nov</a:t>
            </a:r>
            <a:endParaRPr sz="1600"/>
          </a:p>
        </p:txBody>
      </p:sp>
      <p:sp>
        <p:nvSpPr>
          <p:cNvPr id="219" name="Google Shape;219;p28"/>
          <p:cNvSpPr/>
          <p:nvPr/>
        </p:nvSpPr>
        <p:spPr>
          <a:xfrm>
            <a:off x="3065250" y="2046600"/>
            <a:ext cx="15363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>
            <p:ph idx="4294967295" type="body"/>
          </p:nvPr>
        </p:nvSpPr>
        <p:spPr>
          <a:xfrm>
            <a:off x="3234355" y="21841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ML Code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1" name="Google Shape;221;p28"/>
          <p:cNvGrpSpPr/>
          <p:nvPr/>
        </p:nvGrpSpPr>
        <p:grpSpPr>
          <a:xfrm>
            <a:off x="3758770" y="1457815"/>
            <a:ext cx="198900" cy="593656"/>
            <a:chOff x="3918084" y="1610215"/>
            <a:chExt cx="198900" cy="593656"/>
          </a:xfrm>
        </p:grpSpPr>
        <p:cxnSp>
          <p:nvCxnSpPr>
            <p:cNvPr id="222" name="Google Shape;222;p2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3" name="Google Shape;223;p2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8"/>
          <p:cNvSpPr txBox="1"/>
          <p:nvPr>
            <p:ph idx="4294967295" type="body"/>
          </p:nvPr>
        </p:nvSpPr>
        <p:spPr>
          <a:xfrm>
            <a:off x="2770694" y="1104650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16 Nov- 02 Dec</a:t>
            </a:r>
            <a:endParaRPr sz="1600"/>
          </a:p>
        </p:txBody>
      </p:sp>
      <p:sp>
        <p:nvSpPr>
          <p:cNvPr id="225" name="Google Shape;225;p28"/>
          <p:cNvSpPr/>
          <p:nvPr/>
        </p:nvSpPr>
        <p:spPr>
          <a:xfrm>
            <a:off x="4136293" y="20466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4294967295" type="body"/>
          </p:nvPr>
        </p:nvSpPr>
        <p:spPr>
          <a:xfrm>
            <a:off x="4349899" y="21841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of Dataset in Code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4601470" y="2786558"/>
            <a:ext cx="198900" cy="593656"/>
            <a:chOff x="5958946" y="2938958"/>
            <a:chExt cx="198900" cy="593656"/>
          </a:xfrm>
        </p:grpSpPr>
        <p:cxnSp>
          <p:nvCxnSpPr>
            <p:cNvPr id="228" name="Google Shape;228;p2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p28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8"/>
          <p:cNvSpPr txBox="1"/>
          <p:nvPr>
            <p:ph idx="4294967295" type="body"/>
          </p:nvPr>
        </p:nvSpPr>
        <p:spPr>
          <a:xfrm>
            <a:off x="3655727" y="3376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03 Dec- 09 Dec</a:t>
            </a:r>
            <a:endParaRPr sz="1600"/>
          </a:p>
        </p:txBody>
      </p:sp>
      <p:sp>
        <p:nvSpPr>
          <p:cNvPr id="231" name="Google Shape;231;p28"/>
          <p:cNvSpPr/>
          <p:nvPr/>
        </p:nvSpPr>
        <p:spPr>
          <a:xfrm>
            <a:off x="5410213" y="20466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 txBox="1"/>
          <p:nvPr>
            <p:ph idx="4294967295" type="body"/>
          </p:nvPr>
        </p:nvSpPr>
        <p:spPr>
          <a:xfrm>
            <a:off x="5892312" y="21841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>
                <a:solidFill>
                  <a:schemeClr val="lt1"/>
                </a:solidFill>
              </a:rPr>
              <a:t>Training,</a:t>
            </a:r>
            <a:endParaRPr sz="1014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>
                <a:solidFill>
                  <a:schemeClr val="lt1"/>
                </a:solidFill>
              </a:rPr>
              <a:t>&amp; Testing</a:t>
            </a:r>
            <a:endParaRPr sz="1014">
              <a:solidFill>
                <a:schemeClr val="lt1"/>
              </a:solidFill>
            </a:endParaRPr>
          </a:p>
        </p:txBody>
      </p:sp>
      <p:sp>
        <p:nvSpPr>
          <p:cNvPr id="233" name="Google Shape;233;p28"/>
          <p:cNvSpPr txBox="1"/>
          <p:nvPr>
            <p:ph idx="4294967295" type="body"/>
          </p:nvPr>
        </p:nvSpPr>
        <p:spPr>
          <a:xfrm>
            <a:off x="5013504" y="10849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09 Dec- 18 Dec</a:t>
            </a:r>
            <a:endParaRPr sz="1600"/>
          </a:p>
        </p:txBody>
      </p:sp>
      <p:sp>
        <p:nvSpPr>
          <p:cNvPr id="234" name="Google Shape;234;p28"/>
          <p:cNvSpPr/>
          <p:nvPr/>
        </p:nvSpPr>
        <p:spPr>
          <a:xfrm>
            <a:off x="7066976" y="2046600"/>
            <a:ext cx="17676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>
            <p:ph idx="4294967295" type="body"/>
          </p:nvPr>
        </p:nvSpPr>
        <p:spPr>
          <a:xfrm>
            <a:off x="7358587" y="21841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>
                <a:solidFill>
                  <a:schemeClr val="lt1"/>
                </a:solidFill>
              </a:rPr>
              <a:t>Results &amp; </a:t>
            </a:r>
            <a:endParaRPr sz="1014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>
                <a:solidFill>
                  <a:schemeClr val="lt1"/>
                </a:solidFill>
              </a:rPr>
              <a:t>Report Submission</a:t>
            </a:r>
            <a:endParaRPr sz="1014">
              <a:solidFill>
                <a:schemeClr val="lt1"/>
              </a:solidFill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5917207" y="1457815"/>
            <a:ext cx="198900" cy="593656"/>
            <a:chOff x="3918084" y="1610215"/>
            <a:chExt cx="198900" cy="593656"/>
          </a:xfrm>
        </p:grpSpPr>
        <p:cxnSp>
          <p:nvCxnSpPr>
            <p:cNvPr id="237" name="Google Shape;237;p2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8" name="Google Shape;238;p2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7537520" y="2786558"/>
            <a:ext cx="198900" cy="593656"/>
            <a:chOff x="5958946" y="2938958"/>
            <a:chExt cx="198900" cy="593656"/>
          </a:xfrm>
        </p:grpSpPr>
        <p:cxnSp>
          <p:nvCxnSpPr>
            <p:cNvPr id="240" name="Google Shape;240;p2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1" name="Google Shape;241;p28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8"/>
          <p:cNvSpPr txBox="1"/>
          <p:nvPr>
            <p:ph idx="4294967295" type="body"/>
          </p:nvPr>
        </p:nvSpPr>
        <p:spPr>
          <a:xfrm>
            <a:off x="6515577" y="33598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19 Dec - 21 Dec</a:t>
            </a:r>
            <a:endParaRPr sz="1600"/>
          </a:p>
        </p:txBody>
      </p:sp>
      <p:sp>
        <p:nvSpPr>
          <p:cNvPr id="243" name="Google Shape;243;p28"/>
          <p:cNvSpPr txBox="1"/>
          <p:nvPr/>
        </p:nvSpPr>
        <p:spPr>
          <a:xfrm>
            <a:off x="1401150" y="170200"/>
            <a:ext cx="634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Timeline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>
            <p:ph idx="4294967295" type="title"/>
          </p:nvPr>
        </p:nvSpPr>
        <p:spPr>
          <a:xfrm>
            <a:off x="156575" y="-157675"/>
            <a:ext cx="87003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 Pie </a:t>
            </a:r>
            <a:r>
              <a:rPr lang="en" sz="2400"/>
              <a:t>Chart</a:t>
            </a:r>
            <a:endParaRPr sz="240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00" y="424075"/>
            <a:ext cx="3315078" cy="241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4956" y="424075"/>
            <a:ext cx="3247518" cy="241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994" y="2746366"/>
            <a:ext cx="3318480" cy="221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200" y="2767592"/>
            <a:ext cx="3254793" cy="21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>
            <p:ph idx="4294967295" type="title"/>
          </p:nvPr>
        </p:nvSpPr>
        <p:spPr>
          <a:xfrm>
            <a:off x="156575" y="223325"/>
            <a:ext cx="8700300" cy="9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Progress Pie Chart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729325" y="2078875"/>
            <a:ext cx="7972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https://github.com/tensorflow/models/blob/master/research/object_detection/g3doc/tf2_detection_zoo.md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https://www.europarl.europa.eu/RegData/etudes/STUD/2020/641530/EPRS_STU(2020)641530_EN.pdf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https://allaboutberlin.com/guides/photography-laws-germany#how-do-i-get-permission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Dharmesh Patel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Jemty Jose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Muhammad Suleman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Muhammad Azhar Mehboob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THANK YOU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145097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•"/>
            </a:pPr>
            <a:r>
              <a:rPr lang="en" sz="1400">
                <a:solidFill>
                  <a:schemeClr val="dk2"/>
                </a:solidFill>
              </a:rPr>
              <a:t>What We Proposed</a:t>
            </a:r>
            <a:endParaRPr sz="1400">
              <a:solidFill>
                <a:schemeClr val="dk2"/>
              </a:solidFill>
            </a:endParaRPr>
          </a:p>
          <a:p>
            <a:pPr indent="-145097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What Have We Completed</a:t>
            </a:r>
            <a:endParaRPr sz="1400">
              <a:solidFill>
                <a:schemeClr val="dk2"/>
              </a:solidFill>
            </a:endParaRPr>
          </a:p>
          <a:p>
            <a:pPr indent="-183197" lvl="1" marL="6858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Data Collection</a:t>
            </a:r>
            <a:endParaRPr sz="1400">
              <a:solidFill>
                <a:schemeClr val="dk2"/>
              </a:solidFill>
            </a:endParaRPr>
          </a:p>
          <a:p>
            <a:pPr indent="-183197" lvl="1" marL="6858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Data Training/Testing</a:t>
            </a:r>
            <a:endParaRPr sz="1400">
              <a:solidFill>
                <a:schemeClr val="dk2"/>
              </a:solidFill>
            </a:endParaRPr>
          </a:p>
          <a:p>
            <a:pPr indent="-183197" lvl="1" marL="6858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Build a Working ML Model</a:t>
            </a:r>
            <a:endParaRPr sz="1400">
              <a:solidFill>
                <a:schemeClr val="dk2"/>
              </a:solidFill>
            </a:endParaRPr>
          </a:p>
          <a:p>
            <a:pPr indent="-183197" lvl="2" marL="11430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2k/20k</a:t>
            </a:r>
            <a:endParaRPr sz="1400">
              <a:solidFill>
                <a:schemeClr val="dk2"/>
              </a:solidFill>
            </a:endParaRPr>
          </a:p>
          <a:p>
            <a:pPr indent="-183197" lvl="2" marL="11430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High False Negative</a:t>
            </a:r>
            <a:endParaRPr sz="1400">
              <a:solidFill>
                <a:schemeClr val="dk2"/>
              </a:solidFill>
            </a:endParaRPr>
          </a:p>
          <a:p>
            <a:pPr indent="-183197" lvl="1" marL="6858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App </a:t>
            </a:r>
            <a:endParaRPr sz="1400">
              <a:solidFill>
                <a:schemeClr val="dk2"/>
              </a:solidFill>
            </a:endParaRPr>
          </a:p>
          <a:p>
            <a:pPr indent="-183197" lvl="2" marL="11430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Show UI</a:t>
            </a:r>
            <a:endParaRPr sz="1400">
              <a:solidFill>
                <a:schemeClr val="dk2"/>
              </a:solidFill>
            </a:endParaRPr>
          </a:p>
          <a:p>
            <a:pPr indent="-183197" lvl="2" marL="11430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Kivy Library</a:t>
            </a:r>
            <a:endParaRPr sz="1400">
              <a:solidFill>
                <a:schemeClr val="dk2"/>
              </a:solidFill>
            </a:endParaRPr>
          </a:p>
          <a:p>
            <a:pPr indent="-145097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What Is Left</a:t>
            </a:r>
            <a:endParaRPr sz="1400">
              <a:solidFill>
                <a:schemeClr val="dk2"/>
              </a:solidFill>
            </a:endParaRPr>
          </a:p>
          <a:p>
            <a:pPr indent="-183197" lvl="1" marL="6858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Check Other Models</a:t>
            </a:r>
            <a:endParaRPr sz="1400">
              <a:solidFill>
                <a:schemeClr val="dk2"/>
              </a:solidFill>
            </a:endParaRPr>
          </a:p>
          <a:p>
            <a:pPr indent="-183197" lvl="2" marL="11430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" sz="1400">
                <a:solidFill>
                  <a:schemeClr val="dk2"/>
                </a:solidFill>
              </a:rPr>
              <a:t>Mask RCNN</a:t>
            </a:r>
            <a:endParaRPr sz="1400">
              <a:solidFill>
                <a:schemeClr val="dk2"/>
              </a:solidFill>
            </a:endParaRPr>
          </a:p>
          <a:p>
            <a:pPr indent="-183197" lvl="2" marL="11430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883475" y="2045300"/>
            <a:ext cx="314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Code structure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concept for execution of the task  Cresults of literature search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Update timeline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Update risk assessment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19296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Purpose of this Project is make sure that we project the privacy of the Individual.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</a:t>
            </a:r>
            <a:r>
              <a:rPr lang="en" sz="1400"/>
              <a:t>intend</a:t>
            </a:r>
            <a:r>
              <a:rPr lang="en" sz="1400"/>
              <a:t> to implement the General Data Protection Regulation (GDPR) by using an AI Model of Public Images.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avoid any misuse of data. 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this presentation, we will be briefly going through the updates/progress of the AI Model.</a:t>
            </a:r>
            <a:endParaRPr sz="1400"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STRUCTURE</a:t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Collect Images and Label</a:t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---Collect and Label images for Object Detection using LabelImg</a:t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Training models</a:t>
            </a:r>
            <a:r>
              <a:rPr lang="en" sz="1425"/>
              <a:t>-</a:t>
            </a:r>
            <a:br>
              <a:rPr lang="en" sz="1425"/>
            </a:br>
            <a:r>
              <a:rPr lang="en" sz="1425"/>
              <a:t>Train Deep Learning powered Object Detection Models using Python and TFOD</a:t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Detecting Objects</a:t>
            </a:r>
            <a:br>
              <a:rPr lang="en" sz="1425"/>
            </a:br>
            <a:r>
              <a:rPr lang="en" sz="1425"/>
              <a:t>Detect objects in real time using a webcam and using Images</a:t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Freezing and Conversion</a:t>
            </a:r>
            <a:br>
              <a:rPr lang="en" sz="1425"/>
            </a:br>
            <a:r>
              <a:rPr lang="en" sz="1425"/>
              <a:t>Tune Object Detection models to improve Precision and Recall</a:t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25"/>
              <a:t>Performance Tuning</a:t>
            </a:r>
            <a:endParaRPr sz="14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2k/20k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pp interface:  For the application front end and back end, we are using Kivy,  kivyMD and other useful extension.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Kivy: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Based on Python.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use widgets built with multi-touch support.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Front-End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3850"/>
            <a:ext cx="4520750" cy="29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00" y="1853850"/>
            <a:ext cx="4318450" cy="29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Front-End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2325"/>
            <a:ext cx="4572000" cy="31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853850"/>
            <a:ext cx="4267200" cy="31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